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</p:sldIdLst>
  <p:sldSz cx="12192000" cy="6858000"/>
  <p:notesSz cx="6858000" cy="9144000"/>
  <p:embeddedFontLst>
    <p:embeddedFont>
      <p:font typeface="Roboto" charset="0"/>
      <p:regular r:id="rId12"/>
      <p:bold r:id="rId13"/>
      <p:italic r:id="rId14"/>
      <p:boldItalic r:id="rId15"/>
    </p:embeddedFont>
    <p:embeddedFont>
      <p:font typeface="Calibri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-30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49719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3" name="Google Shape;273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9" name="Google Shape;299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Защита 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SzPts val="3600"/>
            </a:pP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Тема: </a:t>
            </a:r>
            <a:r>
              <a:rPr lang="ru-RU" b="0" dirty="0"/>
              <a:t>Продажа Недвижимости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xmlns="" id="{67F1271E-8A69-4B7B-9612-2A5AC1B27B7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686" r="4686"/>
          <a:stretch>
            <a:fillRect/>
          </a:stretch>
        </p:blipFill>
        <p:spPr>
          <a:xfrm>
            <a:off x="3481387" y="5121275"/>
            <a:ext cx="1348189" cy="1373188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Сергей Кубатко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skubatko@gmail.com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https://github.com/otuskotlin/otuskotlin-202012-propertysale-ks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600" b="1" dirty="0">
                <a:solidFill>
                  <a:srgbClr val="3F3F3F"/>
                </a:solidFill>
                <a:latin typeface="Roboto" pitchFamily="2" charset="0"/>
                <a:sym typeface="Roboto" pitchFamily="2" charset="0"/>
              </a:rPr>
              <a:t>Отработать знания, полученные в рамках курса,</a:t>
            </a:r>
            <a:br>
              <a:rPr lang="ru-RU" sz="1600" b="1" dirty="0">
                <a:solidFill>
                  <a:srgbClr val="3F3F3F"/>
                </a:solidFill>
                <a:latin typeface="Roboto" pitchFamily="2" charset="0"/>
                <a:sym typeface="Roboto" pitchFamily="2" charset="0"/>
              </a:rPr>
            </a:br>
            <a:r>
              <a:rPr lang="ru-RU" sz="1600" b="1" dirty="0">
                <a:solidFill>
                  <a:srgbClr val="3F3F3F"/>
                </a:solidFill>
                <a:latin typeface="Roboto" pitchFamily="2" charset="0"/>
                <a:sym typeface="Roboto" pitchFamily="2" charset="0"/>
              </a:rPr>
              <a:t>сделать проект на современном стеке </a:t>
            </a:r>
            <a:r>
              <a:rPr lang="ru-RU" sz="1600" b="1" dirty="0" smtClean="0">
                <a:solidFill>
                  <a:srgbClr val="3F3F3F"/>
                </a:solidFill>
                <a:latin typeface="Roboto" pitchFamily="2" charset="0"/>
                <a:sym typeface="Roboto" pitchFamily="2" charset="0"/>
              </a:rPr>
              <a:t>технологий</a:t>
            </a:r>
            <a:endParaRPr lang="ru-RU" sz="1600" b="1" dirty="0">
              <a:solidFill>
                <a:srgbClr val="3F3F3F"/>
              </a:solidFill>
              <a:latin typeface="Roboto" pitchFamily="2" charset="0"/>
              <a:sym typeface="Roboto" pitchFamily="2" charset="0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600" b="1" dirty="0">
                <a:solidFill>
                  <a:srgbClr val="3F3F3F"/>
                </a:solidFill>
                <a:latin typeface="Roboto" pitchFamily="2" charset="0"/>
                <a:sym typeface="Roboto"/>
              </a:rPr>
              <a:t>Изучить </a:t>
            </a:r>
            <a:r>
              <a:rPr lang="en-US" sz="1600" b="1" dirty="0">
                <a:solidFill>
                  <a:srgbClr val="3F3F3F"/>
                </a:solidFill>
                <a:latin typeface="Roboto" pitchFamily="2" charset="0"/>
                <a:sym typeface="Roboto"/>
              </a:rPr>
              <a:t>KTOR</a:t>
            </a:r>
            <a:endParaRPr sz="1600" b="1" dirty="0">
              <a:solidFill>
                <a:srgbClr val="3F3F3F"/>
              </a:solidFill>
              <a:latin typeface="Roboto" pitchFamily="2" charset="0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ru-RU" sz="1600" b="1" dirty="0">
                <a:solidFill>
                  <a:srgbClr val="3F3F3F"/>
                </a:solidFill>
                <a:latin typeface="Roboto" pitchFamily="2" charset="0"/>
                <a:sym typeface="Roboto"/>
              </a:rPr>
              <a:t>Изучить различные технологии экосистемы </a:t>
            </a:r>
            <a:r>
              <a:rPr lang="en-US" sz="1600" b="1" dirty="0">
                <a:solidFill>
                  <a:srgbClr val="3F3F3F"/>
                </a:solidFill>
                <a:latin typeface="Roboto" pitchFamily="2" charset="0"/>
                <a:sym typeface="Roboto"/>
              </a:rPr>
              <a:t>Kotlin</a:t>
            </a:r>
            <a:endParaRPr sz="1600" b="1" dirty="0">
              <a:solidFill>
                <a:srgbClr val="3F3F3F"/>
              </a:solidFill>
              <a:latin typeface="Roboto" pitchFamily="2" charset="0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8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Высоконагруженное 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API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8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Микросервисная архитектура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KTOR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Cassandra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8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ELK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8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0" name="Google Shape;290;p28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1" name="Google Shape;291;p28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2" name="Google Shape;292;p28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3" name="Google Shape;293;p28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4" name="Google Shape;294;p28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95" name="Google Shape;295;p28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64" y="1498600"/>
            <a:ext cx="2580836" cy="501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322" y="1295653"/>
            <a:ext cx="2389128" cy="3809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700" y="1430953"/>
            <a:ext cx="4686300" cy="4267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5143500"/>
            <a:ext cx="8572500" cy="157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19"/>
          <p:cNvGrpSpPr>
            <a:grpSpLocks/>
          </p:cNvGrpSpPr>
          <p:nvPr/>
        </p:nvGrpSpPr>
        <p:grpSpPr bwMode="auto">
          <a:xfrm>
            <a:off x="1847850" y="1628775"/>
            <a:ext cx="8518525" cy="4608513"/>
            <a:chOff x="1255" y="914"/>
            <a:chExt cx="5366" cy="2474"/>
          </a:xfrm>
        </p:grpSpPr>
        <p:sp>
          <p:nvSpPr>
            <p:cNvPr id="9" name="Google Shape;310;p30"/>
            <p:cNvSpPr txBox="1">
              <a:spLocks noChangeArrowheads="1"/>
            </p:cNvSpPr>
            <p:nvPr/>
          </p:nvSpPr>
          <p:spPr bwMode="auto">
            <a:xfrm>
              <a:off x="2523" y="1392"/>
              <a:ext cx="4098" cy="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buClr>
                  <a:srgbClr val="000000"/>
                </a:buClr>
                <a:buFont typeface="Arial" charset="0"/>
                <a:buNone/>
              </a:pPr>
              <a:endParaRPr lang="ru-RU" b="1" dirty="0">
                <a:latin typeface="Roboto" pitchFamily="2" charset="0"/>
                <a:sym typeface="Roboto" pitchFamily="2" charset="0"/>
              </a:endParaRPr>
            </a:p>
          </p:txBody>
        </p:sp>
        <p:sp>
          <p:nvSpPr>
            <p:cNvPr id="10" name="Google Shape;273;p27"/>
            <p:cNvSpPr/>
            <p:nvPr/>
          </p:nvSpPr>
          <p:spPr>
            <a:xfrm>
              <a:off x="1255" y="955"/>
              <a:ext cx="5080" cy="530"/>
            </a:xfrm>
            <a:prstGeom prst="rect">
              <a:avLst/>
            </a:prstGeom>
            <a:solidFill>
              <a:srgbClr val="FEFEFE"/>
            </a:solidFill>
            <a:ln w="12700" cap="flat" cmpd="sng">
              <a:solidFill>
                <a:srgbClr val="D5DDE3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190500" dist="38100" dir="2700000" algn="tl" rotWithShape="0">
                <a:srgbClr val="000000">
                  <a:alpha val="9410"/>
                </a:srgbClr>
              </a:outerShdw>
            </a:effectLst>
          </p:spPr>
          <p:txBody>
            <a:bodyPr lIns="0" tIns="0" rIns="0" bIns="0" anchor="ctr"/>
            <a:lstStyle/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ru-RU" sz="1600" b="1" dirty="0">
                  <a:solidFill>
                    <a:srgbClr val="3F3F3F"/>
                  </a:solidFill>
                  <a:latin typeface="Roboto" pitchFamily="2" charset="0"/>
                  <a:sym typeface="Roboto" pitchFamily="2" charset="0"/>
                </a:rPr>
                <a:t>Поставленные цели достигнуты</a:t>
              </a:r>
            </a:p>
          </p:txBody>
        </p:sp>
        <p:sp>
          <p:nvSpPr>
            <p:cNvPr id="11" name="Google Shape;274;p27"/>
            <p:cNvSpPr txBox="1">
              <a:spLocks noChangeArrowheads="1"/>
            </p:cNvSpPr>
            <p:nvPr/>
          </p:nvSpPr>
          <p:spPr bwMode="auto">
            <a:xfrm>
              <a:off x="1391" y="914"/>
              <a:ext cx="502" cy="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buClr>
                  <a:srgbClr val="000000"/>
                </a:buClr>
                <a:buFont typeface="Arial" charset="0"/>
                <a:buNone/>
              </a:pPr>
              <a:r>
                <a:rPr lang="en-US" sz="5000" b="1" dirty="0">
                  <a:solidFill>
                    <a:srgbClr val="40CDD0"/>
                  </a:solidFill>
                  <a:latin typeface="Avenir"/>
                  <a:ea typeface="Avenir"/>
                  <a:cs typeface="Avenir"/>
                  <a:sym typeface="Avenir"/>
                </a:rPr>
                <a:t>1</a:t>
              </a:r>
              <a:endPara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" name="Google Shape;276;p27"/>
            <p:cNvSpPr/>
            <p:nvPr/>
          </p:nvSpPr>
          <p:spPr>
            <a:xfrm>
              <a:off x="1255" y="1568"/>
              <a:ext cx="5080" cy="530"/>
            </a:xfrm>
            <a:prstGeom prst="rect">
              <a:avLst/>
            </a:prstGeom>
            <a:solidFill>
              <a:srgbClr val="FEFEFE"/>
            </a:solidFill>
            <a:ln w="12700" cap="flat" cmpd="sng">
              <a:solidFill>
                <a:srgbClr val="D5DDE3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190500" dist="38100" dir="2700000" algn="tl" rotWithShape="0">
                <a:srgbClr val="000000">
                  <a:alpha val="9410"/>
                </a:srgbClr>
              </a:outerShdw>
            </a:effectLst>
          </p:spPr>
          <p:txBody>
            <a:bodyPr lIns="0" tIns="0" rIns="0" bIns="0" anchor="ctr"/>
            <a:lstStyle/>
            <a:p>
              <a:pPr algn="ctr">
                <a:buClr>
                  <a:srgbClr val="000000"/>
                </a:buClr>
                <a:buFont typeface="Arial" charset="0"/>
                <a:buNone/>
              </a:pPr>
              <a:r>
                <a:rPr lang="en-US" sz="1600" b="1" dirty="0" smtClean="0">
                  <a:solidFill>
                    <a:srgbClr val="3F3F3F"/>
                  </a:solidFill>
                  <a:latin typeface="Roboto" pitchFamily="2" charset="0"/>
                  <a:sym typeface="Roboto" pitchFamily="2" charset="0"/>
                </a:rPr>
                <a:t>Kotlin </a:t>
              </a:r>
              <a:r>
                <a:rPr lang="ru-RU" sz="1600" b="1" dirty="0" smtClean="0">
                  <a:solidFill>
                    <a:srgbClr val="3F3F3F"/>
                  </a:solidFill>
                  <a:latin typeface="Roboto" pitchFamily="2" charset="0"/>
                  <a:sym typeface="Roboto" pitchFamily="2" charset="0"/>
                </a:rPr>
                <a:t>молодой и перспективный ЯП</a:t>
              </a:r>
              <a:endParaRPr lang="ru-RU" sz="1600" b="1" dirty="0">
                <a:solidFill>
                  <a:srgbClr val="3F3F3F"/>
                </a:solidFill>
                <a:sym typeface="Roboto" pitchFamily="2" charset="0"/>
              </a:endParaRPr>
            </a:p>
          </p:txBody>
        </p:sp>
        <p:sp>
          <p:nvSpPr>
            <p:cNvPr id="13" name="Google Shape;277;p27"/>
            <p:cNvSpPr/>
            <p:nvPr/>
          </p:nvSpPr>
          <p:spPr>
            <a:xfrm>
              <a:off x="1255" y="2181"/>
              <a:ext cx="5080" cy="531"/>
            </a:xfrm>
            <a:prstGeom prst="rect">
              <a:avLst/>
            </a:prstGeom>
            <a:solidFill>
              <a:srgbClr val="FEFEFE"/>
            </a:solidFill>
            <a:ln w="12700" cap="flat" cmpd="sng">
              <a:solidFill>
                <a:srgbClr val="D5DDE3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190500" dist="38100" dir="2700000" algn="tl" rotWithShape="0">
                <a:srgbClr val="000000">
                  <a:alpha val="9410"/>
                </a:srgbClr>
              </a:outerShdw>
            </a:effectLst>
          </p:spPr>
          <p:txBody>
            <a:bodyPr lIns="0" tIns="0" rIns="0" bIns="0" anchor="ctr"/>
            <a:lstStyle/>
            <a:p>
              <a:pPr algn="ctr">
                <a:buFont typeface="Arial" charset="0"/>
                <a:buNone/>
              </a:pPr>
              <a:r>
                <a:rPr lang="ru-RU" sz="1600" b="1" dirty="0">
                  <a:solidFill>
                    <a:srgbClr val="3F3F3F"/>
                  </a:solidFill>
                  <a:latin typeface="Roboto" pitchFamily="2" charset="0"/>
                  <a:sym typeface="Roboto" pitchFamily="2" charset="0"/>
                </a:rPr>
                <a:t>Более глубоко исследовать </a:t>
              </a:r>
              <a:r>
                <a:rPr lang="en-US" sz="1600" b="1" dirty="0">
                  <a:solidFill>
                    <a:srgbClr val="3F3F3F"/>
                  </a:solidFill>
                  <a:latin typeface="Roboto" pitchFamily="2" charset="0"/>
                  <a:sym typeface="Roboto" pitchFamily="2" charset="0"/>
                </a:rPr>
                <a:t>Kotlin </a:t>
              </a:r>
              <a:r>
                <a:rPr lang="ru-RU" sz="1600" b="1" dirty="0">
                  <a:solidFill>
                    <a:srgbClr val="3F3F3F"/>
                  </a:solidFill>
                  <a:latin typeface="Roboto" pitchFamily="2" charset="0"/>
                  <a:sym typeface="Roboto" pitchFamily="2" charset="0"/>
                </a:rPr>
                <a:t>в связке со </a:t>
              </a:r>
              <a:r>
                <a:rPr lang="en-US" sz="1600" b="1" dirty="0">
                  <a:solidFill>
                    <a:srgbClr val="3F3F3F"/>
                  </a:solidFill>
                  <a:latin typeface="Roboto" pitchFamily="2" charset="0"/>
                  <a:sym typeface="Roboto" pitchFamily="2" charset="0"/>
                </a:rPr>
                <a:t>Spring Boot</a:t>
              </a:r>
              <a:endParaRPr lang="en-US" sz="1600" b="1" dirty="0">
                <a:solidFill>
                  <a:srgbClr val="3F3F3F"/>
                </a:solidFill>
                <a:latin typeface="Roboto" pitchFamily="2" charset="0"/>
                <a:sym typeface="Roboto" pitchFamily="2" charset="0"/>
              </a:endParaRPr>
            </a:p>
          </p:txBody>
        </p:sp>
        <p:sp>
          <p:nvSpPr>
            <p:cNvPr id="14" name="Google Shape;278;p27"/>
            <p:cNvSpPr/>
            <p:nvPr/>
          </p:nvSpPr>
          <p:spPr>
            <a:xfrm>
              <a:off x="1255" y="2794"/>
              <a:ext cx="5080" cy="531"/>
            </a:xfrm>
            <a:prstGeom prst="rect">
              <a:avLst/>
            </a:prstGeom>
            <a:solidFill>
              <a:srgbClr val="FEFEFE"/>
            </a:solidFill>
            <a:ln w="12700" cap="flat" cmpd="sng">
              <a:solidFill>
                <a:srgbClr val="D5DDE3"/>
              </a:solidFill>
              <a:prstDash val="solid"/>
              <a:miter lim="400000"/>
              <a:headEnd type="none" w="sm" len="sm"/>
              <a:tailEnd type="none" w="sm" len="sm"/>
            </a:ln>
            <a:effectLst>
              <a:outerShdw blurRad="190500" dist="38100" dir="2700000" algn="tl" rotWithShape="0">
                <a:srgbClr val="000000">
                  <a:alpha val="9410"/>
                </a:srgbClr>
              </a:outerShdw>
            </a:effectLst>
          </p:spPr>
          <p:txBody>
            <a:bodyPr lIns="0" tIns="0" rIns="0" bIns="0" anchor="ctr"/>
            <a:lstStyle/>
            <a:p>
              <a:pPr algn="ctr">
                <a:buFont typeface="Arial" charset="0"/>
                <a:buNone/>
              </a:pPr>
              <a:r>
                <a:rPr lang="ru-RU" sz="1600" b="1" dirty="0" smtClean="0">
                  <a:solidFill>
                    <a:srgbClr val="3F3F3F"/>
                  </a:solidFill>
                  <a:latin typeface="Roboto" pitchFamily="2" charset="0"/>
                  <a:sym typeface="Roboto" pitchFamily="2" charset="0"/>
                </a:rPr>
                <a:t>Научиться эффективно применять </a:t>
              </a:r>
              <a:r>
                <a:rPr lang="en-US" sz="1600" b="1" dirty="0" smtClean="0">
                  <a:solidFill>
                    <a:srgbClr val="3F3F3F"/>
                  </a:solidFill>
                  <a:latin typeface="Roboto" pitchFamily="2" charset="0"/>
                  <a:sym typeface="Roboto" pitchFamily="2" charset="0"/>
                </a:rPr>
                <a:t>DSL </a:t>
              </a:r>
              <a:r>
                <a:rPr lang="ru-RU" sz="1600" b="1" dirty="0" smtClean="0">
                  <a:solidFill>
                    <a:srgbClr val="3F3F3F"/>
                  </a:solidFill>
                  <a:latin typeface="Roboto" pitchFamily="2" charset="0"/>
                  <a:sym typeface="Roboto" pitchFamily="2" charset="0"/>
                </a:rPr>
                <a:t>и корутины</a:t>
              </a:r>
              <a:endParaRPr lang="ru-RU" sz="1600" b="1" dirty="0">
                <a:solidFill>
                  <a:srgbClr val="3F3F3F"/>
                </a:solidFill>
                <a:latin typeface="Roboto" pitchFamily="2" charset="0"/>
                <a:sym typeface="Roboto" pitchFamily="2" charset="0"/>
              </a:endParaRPr>
            </a:p>
          </p:txBody>
        </p:sp>
        <p:sp>
          <p:nvSpPr>
            <p:cNvPr id="15" name="Google Shape;280;p27"/>
            <p:cNvSpPr txBox="1">
              <a:spLocks noChangeArrowheads="1"/>
            </p:cNvSpPr>
            <p:nvPr/>
          </p:nvSpPr>
          <p:spPr bwMode="auto">
            <a:xfrm>
              <a:off x="1391" y="1528"/>
              <a:ext cx="502" cy="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buClr>
                  <a:srgbClr val="000000"/>
                </a:buClr>
                <a:buFont typeface="Arial" charset="0"/>
                <a:buNone/>
              </a:pPr>
              <a:r>
                <a:rPr lang="en-US" sz="5000" b="1" dirty="0">
                  <a:solidFill>
                    <a:srgbClr val="40CDD0"/>
                  </a:solidFill>
                  <a:latin typeface="Avenir"/>
                  <a:ea typeface="Avenir"/>
                  <a:cs typeface="Avenir"/>
                  <a:sym typeface="Avenir"/>
                </a:rPr>
                <a:t>2</a:t>
              </a:r>
              <a:endPara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6" name="Google Shape;282;p27"/>
            <p:cNvSpPr txBox="1">
              <a:spLocks noChangeArrowheads="1"/>
            </p:cNvSpPr>
            <p:nvPr/>
          </p:nvSpPr>
          <p:spPr bwMode="auto">
            <a:xfrm>
              <a:off x="1391" y="2131"/>
              <a:ext cx="502" cy="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buClr>
                  <a:srgbClr val="000000"/>
                </a:buClr>
                <a:buFont typeface="Arial" charset="0"/>
                <a:buNone/>
              </a:pPr>
              <a:r>
                <a:rPr lang="en-US" sz="5000" b="1" dirty="0">
                  <a:solidFill>
                    <a:srgbClr val="40CDD0"/>
                  </a:solidFill>
                  <a:latin typeface="Avenir"/>
                  <a:ea typeface="Avenir"/>
                  <a:cs typeface="Avenir"/>
                  <a:sym typeface="Avenir"/>
                </a:rPr>
                <a:t>3</a:t>
              </a:r>
              <a:endPara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7" name="Google Shape;284;p27"/>
            <p:cNvSpPr txBox="1">
              <a:spLocks noChangeArrowheads="1"/>
            </p:cNvSpPr>
            <p:nvPr/>
          </p:nvSpPr>
          <p:spPr bwMode="auto">
            <a:xfrm>
              <a:off x="1391" y="2748"/>
              <a:ext cx="502" cy="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>
                <a:buClr>
                  <a:srgbClr val="000000"/>
                </a:buClr>
                <a:buFont typeface="Arial" charset="0"/>
                <a:buNone/>
              </a:pPr>
              <a:r>
                <a:rPr lang="en-US" sz="5000" b="1" dirty="0">
                  <a:solidFill>
                    <a:srgbClr val="40CDD0"/>
                  </a:solidFill>
                  <a:latin typeface="Avenir"/>
                  <a:ea typeface="Avenir"/>
                  <a:cs typeface="Avenir"/>
                  <a:sym typeface="Avenir"/>
                </a:rPr>
                <a:t>4</a:t>
              </a:r>
              <a:endParaRPr lang="ru-RU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r="4686"/>
          <a:stretch>
            <a:fillRect/>
          </a:stretch>
        </p:blipFill>
        <p:spPr>
          <a:xfrm>
            <a:off x="3481388" y="5121275"/>
            <a:ext cx="1300162" cy="1373188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Сергей Кубатко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skubatko@gmail.com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860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617"/>
              <a:buNone/>
            </a:pPr>
            <a:r>
              <a:rPr lang="en-US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https://github.com/otuskotlin/otuskotlin-202012-propertysale-ks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114</Words>
  <Application>Microsoft Office PowerPoint</Application>
  <PresentationFormat>Произвольный</PresentationFormat>
  <Paragraphs>52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Roboto</vt:lpstr>
      <vt:lpstr>Avenir</vt:lpstr>
      <vt:lpstr>Times New Roman</vt:lpstr>
      <vt:lpstr>Calibri</vt:lpstr>
      <vt:lpstr>Noto Sans Symbols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Sergey Kubatko</dc:creator>
  <cp:lastModifiedBy>Sergey Kubatko</cp:lastModifiedBy>
  <cp:revision>9</cp:revision>
  <dcterms:modified xsi:type="dcterms:W3CDTF">2021-06-04T17:02:27Z</dcterms:modified>
</cp:coreProperties>
</file>